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79" r:id="rId2"/>
    <p:sldId id="286" r:id="rId3"/>
    <p:sldId id="294" r:id="rId4"/>
    <p:sldId id="28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5" autoAdjust="0"/>
    <p:restoredTop sz="80633" autoAdjust="0"/>
  </p:normalViewPr>
  <p:slideViewPr>
    <p:cSldViewPr snapToGrid="0">
      <p:cViewPr varScale="1">
        <p:scale>
          <a:sx n="85" d="100"/>
          <a:sy n="85" d="100"/>
        </p:scale>
        <p:origin x="9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6F2067-3554-4708-B331-8CAF308313BA}" type="datetimeFigureOut">
              <a:rPr lang="en-GB" smtClean="0"/>
              <a:t>08/07/2021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99D628-E2D7-4121-A77E-F853D2CEB4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3913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B64BD667-8A76-4005-8A24-9F91FFB0071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7FAE64B-FD64-48D6-937A-A3B1E017FD00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9D053A18-4A62-49DB-90C1-A6D79BDF2F46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B4438CC-631E-42D3-BC6F-4F231FA861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C:\Users\McQuaid\Documents\Anasuya\conferences\IAGA Bulgaria 2006</a:t>
            </a:r>
          </a:p>
          <a:p>
            <a:r>
              <a:rPr lang="en-US" altLang="en-US" dirty="0"/>
              <a:t>IAGA06_Aruliah.ppt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6A506431-2D5F-43D3-B37C-45244696FA5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5B71F99-1571-436B-BD08-1EF406DA91C7}" type="slidenum">
              <a:rPr lang="en-US" altLang="en-US"/>
              <a:pPr/>
              <a:t>2</a:t>
            </a:fld>
            <a:endParaRPr lang="en-US" altLang="en-US"/>
          </a:p>
        </p:txBody>
      </p:sp>
      <p:sp>
        <p:nvSpPr>
          <p:cNvPr id="132098" name="Rectangle 2">
            <a:extLst>
              <a:ext uri="{FF2B5EF4-FFF2-40B4-BE49-F238E27FC236}">
                <a16:creationId xmlns:a16="http://schemas.microsoft.com/office/drawing/2014/main" id="{6A4093BC-1232-42A5-8904-F974DA6A26D1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2099" name="Rectangle 3">
            <a:extLst>
              <a:ext uri="{FF2B5EF4-FFF2-40B4-BE49-F238E27FC236}">
                <a16:creationId xmlns:a16="http://schemas.microsoft.com/office/drawing/2014/main" id="{BC648F73-2BD5-4B73-AF9A-2EFE35F063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C:\Users\McQuaid\Documents\Anasuya\conferences\IAGA Bulgaria 2006</a:t>
            </a:r>
          </a:p>
          <a:p>
            <a:r>
              <a:rPr lang="en-US" altLang="en-US" dirty="0"/>
              <a:t>IAGA06_Aruliah.ppt</a:t>
            </a:r>
          </a:p>
          <a:p>
            <a:endParaRPr lang="en-US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C:\Users\McQuaid\Documents\Anasuya\conferences\IAGA Bulgaria 2006</a:t>
            </a:r>
          </a:p>
          <a:p>
            <a:r>
              <a:rPr lang="en-US" altLang="en-US" dirty="0"/>
              <a:t>IAGA06_Aruliah.ppt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99D628-E2D7-4121-A77E-F853D2CEB4E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2153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133BDD3-CC0F-4CE1-825E-A011F5045F5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3FE898-62A4-4085-AD83-0AFE6718178C}" type="slidenum">
              <a:rPr lang="en-US" altLang="en-US"/>
              <a:pPr/>
              <a:t>4</a:t>
            </a:fld>
            <a:endParaRPr lang="en-US" altLang="en-US"/>
          </a:p>
        </p:txBody>
      </p:sp>
      <p:sp>
        <p:nvSpPr>
          <p:cNvPr id="129026" name="Rectangle 2">
            <a:extLst>
              <a:ext uri="{FF2B5EF4-FFF2-40B4-BE49-F238E27FC236}">
                <a16:creationId xmlns:a16="http://schemas.microsoft.com/office/drawing/2014/main" id="{297D8BAB-8FC8-4246-A15C-CAF2E8E85F08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7" name="Rectangle 3">
            <a:extLst>
              <a:ext uri="{FF2B5EF4-FFF2-40B4-BE49-F238E27FC236}">
                <a16:creationId xmlns:a16="http://schemas.microsoft.com/office/drawing/2014/main" id="{A14E2DD8-548A-4044-98FF-E2963B5E77A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C:\Users\McQuaid\Documents\Anasuya\conferences\IAGA Bulgaria 2006</a:t>
            </a:r>
          </a:p>
          <a:p>
            <a:r>
              <a:rPr lang="en-US" altLang="en-US"/>
              <a:t>IAGA06_Aruliah.ppt</a:t>
            </a:r>
          </a:p>
          <a:p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68FB7-A4C3-44CB-9441-782251169E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EC3752-1FC8-4829-B96B-58027E43EE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0FBAE8-FB70-4AF1-926E-C6493F5B2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073B-FD29-4CCF-87FB-50542DDC3D11}" type="datetimeFigureOut">
              <a:rPr lang="en-GB" smtClean="0"/>
              <a:t>08/07/2021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2677E-A261-430E-B8D5-973DB034F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6B451F-5EC9-4D91-B94E-8C3AC68B3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1FCEB-D922-46C7-A64F-45F9F59B58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6800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6F155-7A95-437B-B2A1-C9D5C4909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8CCD87-047E-4BAD-9DFA-2AC2918093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0A490-BD96-4879-9C48-079DE4695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073B-FD29-4CCF-87FB-50542DDC3D11}" type="datetimeFigureOut">
              <a:rPr lang="en-GB" smtClean="0"/>
              <a:t>08/07/2021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C49D8-1DDB-4BED-87E4-B644E369B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02D470-1A5B-4CB7-B22A-913ACE440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1FCEB-D922-46C7-A64F-45F9F59B58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2287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658A72-132F-42FA-8A59-272BAE0209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963939-EEDF-4057-A717-4150F61B8B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F1001-43E2-4AA7-BD05-4AB68A74B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073B-FD29-4CCF-87FB-50542DDC3D11}" type="datetimeFigureOut">
              <a:rPr lang="en-GB" smtClean="0"/>
              <a:t>08/07/2021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E31F8-F1AF-4454-BD97-C78DB7F8D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088A4-1BE4-45B0-A2A8-995F57EAA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1FCEB-D922-46C7-A64F-45F9F59B58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61748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50243B-2322-4EED-B1EA-DBE688E5CCFC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609600" y="381000"/>
            <a:ext cx="10972800" cy="571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E16F35-B740-40A3-A7C4-70F47A3FA1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BF7A2F-69FB-4936-BA22-806BD07A9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726AF8-4DAD-4017-9900-9772877B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979C0B1B-5900-4D5C-A9E0-E2960B40FC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41878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7D25C-DD27-4EC0-B581-200D87432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B8E934-6D7E-44A1-A58C-8FBF62C84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EB475-5DBE-441A-8344-EA63DE14F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073B-FD29-4CCF-87FB-50542DDC3D11}" type="datetimeFigureOut">
              <a:rPr lang="en-GB" smtClean="0"/>
              <a:t>08/07/2021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AA4EA6-D79E-48B4-A267-88FEC4B31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4BF29-ADEA-4F09-A06B-59553501B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1FCEB-D922-46C7-A64F-45F9F59B58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398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A6471-BFD6-4666-B528-83778DA1D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5CBAE-B0CB-4163-BEF9-FD7BA72D3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91F51F-4272-4E05-9D9D-B4CB0B98B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073B-FD29-4CCF-87FB-50542DDC3D11}" type="datetimeFigureOut">
              <a:rPr lang="en-GB" smtClean="0"/>
              <a:t>08/07/2021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C6779-3834-4991-A794-E342E576C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3A049B-CD8E-45E8-8A80-EA861EF89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1FCEB-D922-46C7-A64F-45F9F59B58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5390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ABCD1-2F4E-4BB3-B015-4444FC689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29FB57-CAC1-4A1A-A55E-8CD17C0132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1E0323-D45B-422D-BFC1-726DB8281E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817A2B-3288-4BBF-A8F7-E66B07FB0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073B-FD29-4CCF-87FB-50542DDC3D11}" type="datetimeFigureOut">
              <a:rPr lang="en-GB" smtClean="0"/>
              <a:t>08/07/2021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C4BDD-EEA0-4E7E-92D4-E3E8FA59E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076B77-489C-4B62-B519-E1D8AC658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1FCEB-D922-46C7-A64F-45F9F59B58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9311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AC714-D3EC-46ED-B6E9-423FFE293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7C2CA-30D2-4207-8BE8-CF606928B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0942EF-A837-4ADF-B3CE-D34DF77E4F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E582D4-3596-4C87-8218-016C473282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4FD6A5-5C7B-4AC9-A87B-3C9BDB28A1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6616ED-957B-4782-A86B-731A000D5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073B-FD29-4CCF-87FB-50542DDC3D11}" type="datetimeFigureOut">
              <a:rPr lang="en-GB" smtClean="0"/>
              <a:t>08/07/2021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1FBB78-800A-49BC-9C23-450766008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F7128D-F1B6-445D-A329-731AED61C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1FCEB-D922-46C7-A64F-45F9F59B58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795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39B31-0B74-4578-BB1A-5BFEB2548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89E54B-5B90-4BF9-AB09-0355DCE21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073B-FD29-4CCF-87FB-50542DDC3D11}" type="datetimeFigureOut">
              <a:rPr lang="en-GB" smtClean="0"/>
              <a:t>08/07/2021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C5DAFF-761B-42A9-8888-6253970DB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1DA7E6-DCD2-48AF-A65F-B01F32BE3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1FCEB-D922-46C7-A64F-45F9F59B58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6613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66C97C-33C7-44A9-8F74-CE7E4F964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073B-FD29-4CCF-87FB-50542DDC3D11}" type="datetimeFigureOut">
              <a:rPr lang="en-GB" smtClean="0"/>
              <a:t>08/07/2021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13BEB8-5AA2-4E5B-A370-A8F823BA4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9ECADC-B897-48EE-B449-148718FF5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1FCEB-D922-46C7-A64F-45F9F59B58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2448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33B1F-5310-41D1-9003-336BAB027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E069B-EBFD-4916-83E1-50158EE0E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62640E-5D63-4F2A-9DEB-1F7D53FCFA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92C216-73D5-4B1B-990E-313A68ED5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073B-FD29-4CCF-87FB-50542DDC3D11}" type="datetimeFigureOut">
              <a:rPr lang="en-GB" smtClean="0"/>
              <a:t>08/07/2021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60630E-6B67-415E-97CB-44F91A110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7866F0-D3CC-4236-B65C-906B12FF4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1FCEB-D922-46C7-A64F-45F9F59B58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9734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C7AE0-49A5-4120-9E1C-22148AF95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A390F0-43DD-4098-824C-F4A4E888A2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0A841A-043E-4841-8404-FF46B77D03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6621D0-2EB5-4CA5-A102-453842C07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073B-FD29-4CCF-87FB-50542DDC3D11}" type="datetimeFigureOut">
              <a:rPr lang="en-GB" smtClean="0"/>
              <a:t>08/07/2021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18DAFC-080D-4CD0-86CE-0F6495E1C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B9D1BE-6E76-40B2-A5A1-0D808AACB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1FCEB-D922-46C7-A64F-45F9F59B58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7714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66C782-CC60-4FB2-A668-D428DDC0B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68FC2C-CF6E-4EF9-9E47-29E66A3777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5F9F3-83CB-482E-AEB4-5631136655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8073B-FD29-4CCF-87FB-50542DDC3D11}" type="datetimeFigureOut">
              <a:rPr lang="en-GB" smtClean="0"/>
              <a:t>08/07/2021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0804BF-0206-4799-A21F-6F63989312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11EC4-ADB7-41EF-A9C7-78C54F04A4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F1FCEB-D922-46C7-A64F-45F9F59B58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8650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13" Type="http://schemas.openxmlformats.org/officeDocument/2006/relationships/image" Target="../media/image14.jpeg"/><Relationship Id="rId18" Type="http://schemas.openxmlformats.org/officeDocument/2006/relationships/image" Target="../media/image19.jpeg"/><Relationship Id="rId3" Type="http://schemas.openxmlformats.org/officeDocument/2006/relationships/image" Target="../media/image4.jpeg"/><Relationship Id="rId21" Type="http://schemas.openxmlformats.org/officeDocument/2006/relationships/image" Target="../media/image22.jpeg"/><Relationship Id="rId7" Type="http://schemas.openxmlformats.org/officeDocument/2006/relationships/image" Target="../media/image8.jpeg"/><Relationship Id="rId12" Type="http://schemas.openxmlformats.org/officeDocument/2006/relationships/image" Target="../media/image13.jpeg"/><Relationship Id="rId17" Type="http://schemas.openxmlformats.org/officeDocument/2006/relationships/image" Target="../media/image18.jpe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7.jpeg"/><Relationship Id="rId20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11" Type="http://schemas.openxmlformats.org/officeDocument/2006/relationships/image" Target="../media/image12.jpeg"/><Relationship Id="rId24" Type="http://schemas.openxmlformats.org/officeDocument/2006/relationships/image" Target="../media/image25.jpeg"/><Relationship Id="rId5" Type="http://schemas.openxmlformats.org/officeDocument/2006/relationships/image" Target="../media/image6.jpeg"/><Relationship Id="rId15" Type="http://schemas.openxmlformats.org/officeDocument/2006/relationships/image" Target="../media/image16.jpeg"/><Relationship Id="rId23" Type="http://schemas.openxmlformats.org/officeDocument/2006/relationships/image" Target="../media/image24.jpeg"/><Relationship Id="rId10" Type="http://schemas.openxmlformats.org/officeDocument/2006/relationships/image" Target="../media/image11.jpeg"/><Relationship Id="rId19" Type="http://schemas.openxmlformats.org/officeDocument/2006/relationships/image" Target="../media/image20.jpeg"/><Relationship Id="rId4" Type="http://schemas.openxmlformats.org/officeDocument/2006/relationships/image" Target="../media/image5.jpeg"/><Relationship Id="rId9" Type="http://schemas.openxmlformats.org/officeDocument/2006/relationships/image" Target="../media/image10.jpeg"/><Relationship Id="rId14" Type="http://schemas.openxmlformats.org/officeDocument/2006/relationships/image" Target="../media/image15.jpeg"/><Relationship Id="rId22" Type="http://schemas.openxmlformats.org/officeDocument/2006/relationships/image" Target="../media/image2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6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503" name="Picture 7">
            <a:extLst>
              <a:ext uri="{FF2B5EF4-FFF2-40B4-BE49-F238E27FC236}">
                <a16:creationId xmlns:a16="http://schemas.microsoft.com/office/drawing/2014/main" id="{4012227C-18A4-40F1-8B38-4CAE4853943D}"/>
              </a:ext>
            </a:extLst>
          </p:cNvPr>
          <p:cNvPicPr>
            <a:picLocks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05001" y="2438400"/>
            <a:ext cx="5014913" cy="37607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6504" name="Picture 8">
            <a:extLst>
              <a:ext uri="{FF2B5EF4-FFF2-40B4-BE49-F238E27FC236}">
                <a16:creationId xmlns:a16="http://schemas.microsoft.com/office/drawing/2014/main" id="{B820CE4C-319D-4959-9BD6-CBA0740BD8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500" y="2852739"/>
            <a:ext cx="3246438" cy="3286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505" name="Text Box 9">
            <a:extLst>
              <a:ext uri="{FF2B5EF4-FFF2-40B4-BE49-F238E27FC236}">
                <a16:creationId xmlns:a16="http://schemas.microsoft.com/office/drawing/2014/main" id="{DA3AE894-204E-4C85-A1D0-6921A2C817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75500" y="2492376"/>
            <a:ext cx="3240088" cy="5492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en-GB" altLang="en-US" sz="1200">
                <a:latin typeface="Arial" panose="020B0604020202020204" pitchFamily="34" charset="0"/>
              </a:rPr>
              <a:t>ESR, SPEAR and CUTLASS</a:t>
            </a:r>
          </a:p>
          <a:p>
            <a:pPr eaLnBrk="1" hangingPunct="1">
              <a:spcBef>
                <a:spcPct val="50000"/>
              </a:spcBef>
            </a:pPr>
            <a:r>
              <a:rPr lang="en-GB" altLang="en-US" sz="1200">
                <a:latin typeface="Arial" panose="020B0604020202020204" pitchFamily="34" charset="0"/>
              </a:rPr>
              <a:t>SCANDI</a:t>
            </a:r>
          </a:p>
        </p:txBody>
      </p:sp>
      <p:sp>
        <p:nvSpPr>
          <p:cNvPr id="106506" name="Line 10">
            <a:extLst>
              <a:ext uri="{FF2B5EF4-FFF2-40B4-BE49-F238E27FC236}">
                <a16:creationId xmlns:a16="http://schemas.microsoft.com/office/drawing/2014/main" id="{5A2C4220-786D-42FC-B1C9-AAA611F9AB30}"/>
              </a:ext>
            </a:extLst>
          </p:cNvPr>
          <p:cNvSpPr>
            <a:spLocks noChangeShapeType="1"/>
          </p:cNvSpPr>
          <p:nvPr/>
        </p:nvSpPr>
        <p:spPr bwMode="auto">
          <a:xfrm>
            <a:off x="9767889" y="2925763"/>
            <a:ext cx="358775" cy="0"/>
          </a:xfrm>
          <a:prstGeom prst="line">
            <a:avLst/>
          </a:prstGeom>
          <a:noFill/>
          <a:ln w="38100">
            <a:solidFill>
              <a:srgbClr val="FF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106507" name="Oval 11">
            <a:extLst>
              <a:ext uri="{FF2B5EF4-FFF2-40B4-BE49-F238E27FC236}">
                <a16:creationId xmlns:a16="http://schemas.microsoft.com/office/drawing/2014/main" id="{CCB06D1F-4F47-4C94-B2C3-98F242D5C6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43925" y="4508500"/>
            <a:ext cx="647700" cy="647700"/>
          </a:xfrm>
          <a:prstGeom prst="ellipse">
            <a:avLst/>
          </a:prstGeom>
          <a:noFill/>
          <a:ln w="28575">
            <a:solidFill>
              <a:srgbClr val="FF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06508" name="Line 12">
            <a:extLst>
              <a:ext uri="{FF2B5EF4-FFF2-40B4-BE49-F238E27FC236}">
                <a16:creationId xmlns:a16="http://schemas.microsoft.com/office/drawing/2014/main" id="{D9CB1F58-37BD-4920-9D4D-FE93D83ACB5F}"/>
              </a:ext>
            </a:extLst>
          </p:cNvPr>
          <p:cNvSpPr>
            <a:spLocks noChangeShapeType="1"/>
          </p:cNvSpPr>
          <p:nvPr/>
        </p:nvSpPr>
        <p:spPr bwMode="auto">
          <a:xfrm>
            <a:off x="9767889" y="2636838"/>
            <a:ext cx="358775" cy="0"/>
          </a:xfrm>
          <a:prstGeom prst="line">
            <a:avLst/>
          </a:prstGeom>
          <a:noFill/>
          <a:ln w="38100">
            <a:solidFill>
              <a:srgbClr val="33CC3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106509" name="Line 13">
            <a:extLst>
              <a:ext uri="{FF2B5EF4-FFF2-40B4-BE49-F238E27FC236}">
                <a16:creationId xmlns:a16="http://schemas.microsoft.com/office/drawing/2014/main" id="{76402E4E-FA3D-4BC7-A60F-5A243D29722B}"/>
              </a:ext>
            </a:extLst>
          </p:cNvPr>
          <p:cNvSpPr>
            <a:spLocks noChangeShapeType="1"/>
          </p:cNvSpPr>
          <p:nvPr/>
        </p:nvSpPr>
        <p:spPr bwMode="auto">
          <a:xfrm>
            <a:off x="9767889" y="2781300"/>
            <a:ext cx="358775" cy="0"/>
          </a:xfrm>
          <a:prstGeom prst="line">
            <a:avLst/>
          </a:prstGeom>
          <a:noFill/>
          <a:ln w="38100">
            <a:solidFill>
              <a:srgbClr val="3333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106510" name="Rectangle 14">
            <a:extLst>
              <a:ext uri="{FF2B5EF4-FFF2-40B4-BE49-F238E27FC236}">
                <a16:creationId xmlns:a16="http://schemas.microsoft.com/office/drawing/2014/main" id="{8E021220-3A80-4099-8031-7BEEFCC3E6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9650" y="476251"/>
            <a:ext cx="7467600" cy="1439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1D1C28"/>
                </a:solidFill>
              </a14:hiddenFill>
            </a:ext>
            <a:ext uri="{91240B29-F687-4F45-9708-019B960494DF}">
              <a14:hiddenLine xmlns:a14="http://schemas.microsoft.com/office/drawing/2010/main" w="38100" cmpd="dbl">
                <a:solidFill>
                  <a:srgbClr val="54507E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GB" altLang="en-US" sz="2800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cs typeface="Tahoma" panose="020B0604030504040204" pitchFamily="34" charset="0"/>
              </a:rPr>
              <a:t>SCANDI: All sky imaging of wind and temperature fields using state-of-the-art CCD technology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074" name="Picture 2">
            <a:extLst>
              <a:ext uri="{FF2B5EF4-FFF2-40B4-BE49-F238E27FC236}">
                <a16:creationId xmlns:a16="http://schemas.microsoft.com/office/drawing/2014/main" id="{AB14C20F-46C1-463D-9993-C0014DE06288}"/>
              </a:ext>
            </a:extLst>
          </p:cNvPr>
          <p:cNvPicPr>
            <a:picLocks noGrp="1" noChangeAspect="1" noChangeArrowheads="1"/>
          </p:cNvPicPr>
          <p:nvPr>
            <p:ph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882900" y="628650"/>
            <a:ext cx="1017588" cy="6165850"/>
          </a:xfrm>
          <a:noFill/>
          <a:ln/>
        </p:spPr>
      </p:pic>
      <p:sp>
        <p:nvSpPr>
          <p:cNvPr id="131075" name="Text Box 3">
            <a:extLst>
              <a:ext uri="{FF2B5EF4-FFF2-40B4-BE49-F238E27FC236}">
                <a16:creationId xmlns:a16="http://schemas.microsoft.com/office/drawing/2014/main" id="{D83257DF-1421-411C-BBA5-504AB92773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1526" y="3409951"/>
            <a:ext cx="5365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GB" altLang="en-US" sz="2000">
                <a:effectLst>
                  <a:outerShdw blurRad="38100" dist="38100" dir="2700000" algn="tl">
                    <a:srgbClr val="000000"/>
                  </a:outerShdw>
                </a:effectLst>
              </a:rPr>
              <a:t>3m</a:t>
            </a:r>
            <a:endParaRPr lang="en-US" altLang="en-US" sz="200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31076" name="Line 4">
            <a:extLst>
              <a:ext uri="{FF2B5EF4-FFF2-40B4-BE49-F238E27FC236}">
                <a16:creationId xmlns:a16="http://schemas.microsoft.com/office/drawing/2014/main" id="{F31BF257-ECE6-4C75-B25E-2B21A3B4CECC}"/>
              </a:ext>
            </a:extLst>
          </p:cNvPr>
          <p:cNvSpPr>
            <a:spLocks noChangeShapeType="1"/>
          </p:cNvSpPr>
          <p:nvPr/>
        </p:nvSpPr>
        <p:spPr bwMode="auto">
          <a:xfrm>
            <a:off x="2271713" y="3816350"/>
            <a:ext cx="0" cy="2903538"/>
          </a:xfrm>
          <a:prstGeom prst="line">
            <a:avLst/>
          </a:prstGeom>
          <a:noFill/>
          <a:ln w="31750">
            <a:solidFill>
              <a:srgbClr val="FF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GB"/>
          </a:p>
        </p:txBody>
      </p:sp>
      <p:sp>
        <p:nvSpPr>
          <p:cNvPr id="131077" name="Line 5">
            <a:extLst>
              <a:ext uri="{FF2B5EF4-FFF2-40B4-BE49-F238E27FC236}">
                <a16:creationId xmlns:a16="http://schemas.microsoft.com/office/drawing/2014/main" id="{B52BB3E7-CA7C-4A5D-BFDA-7DC1DBD9884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270125" y="685800"/>
            <a:ext cx="0" cy="2713038"/>
          </a:xfrm>
          <a:prstGeom prst="line">
            <a:avLst/>
          </a:prstGeom>
          <a:noFill/>
          <a:ln w="31750">
            <a:solidFill>
              <a:srgbClr val="FF0000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GB"/>
          </a:p>
        </p:txBody>
      </p:sp>
      <p:sp>
        <p:nvSpPr>
          <p:cNvPr id="131078" name="Text Box 6">
            <a:extLst>
              <a:ext uri="{FF2B5EF4-FFF2-40B4-BE49-F238E27FC236}">
                <a16:creationId xmlns:a16="http://schemas.microsoft.com/office/drawing/2014/main" id="{BE633E74-8D57-48AC-8820-E37FD87E53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81475" y="1573213"/>
            <a:ext cx="1441450" cy="1027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GB" altLang="en-US">
                <a:effectLst>
                  <a:outerShdw blurRad="38100" dist="38100" dir="2700000" algn="tl">
                    <a:srgbClr val="000000"/>
                  </a:outerShdw>
                </a:effectLst>
              </a:rPr>
              <a:t>Filter wheel </a:t>
            </a:r>
          </a:p>
          <a:p>
            <a:pPr eaLnBrk="1" hangingPunct="1">
              <a:spcBef>
                <a:spcPct val="20000"/>
              </a:spcBef>
            </a:pPr>
            <a:r>
              <a:rPr lang="en-GB" altLang="en-US">
                <a:effectLst>
                  <a:outerShdw blurRad="38100" dist="38100" dir="2700000" algn="tl">
                    <a:srgbClr val="000000"/>
                  </a:outerShdw>
                </a:effectLst>
              </a:rPr>
              <a:t>&amp; calibration</a:t>
            </a:r>
          </a:p>
          <a:p>
            <a:pPr eaLnBrk="1" hangingPunct="1">
              <a:spcBef>
                <a:spcPct val="20000"/>
              </a:spcBef>
            </a:pPr>
            <a:r>
              <a:rPr lang="en-GB" altLang="en-US">
                <a:effectLst>
                  <a:outerShdw blurRad="38100" dist="38100" dir="2700000" algn="tl">
                    <a:srgbClr val="000000"/>
                  </a:outerShdw>
                </a:effectLst>
              </a:rPr>
              <a:t>panel</a:t>
            </a:r>
            <a:endParaRPr lang="en-US" altLang="en-US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31079" name="Text Box 7">
            <a:extLst>
              <a:ext uri="{FF2B5EF4-FFF2-40B4-BE49-F238E27FC236}">
                <a16:creationId xmlns:a16="http://schemas.microsoft.com/office/drawing/2014/main" id="{BFD0A6ED-B8FE-413C-AD44-F841AEE38F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0050" y="615951"/>
            <a:ext cx="15430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GB" altLang="en-US">
                <a:effectLst>
                  <a:outerShdw blurRad="38100" dist="38100" dir="2700000" algn="tl">
                    <a:srgbClr val="000000"/>
                  </a:outerShdw>
                </a:effectLst>
              </a:rPr>
              <a:t>Fish-eye lens</a:t>
            </a:r>
            <a:endParaRPr lang="en-US" altLang="en-US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31080" name="Text Box 8">
            <a:extLst>
              <a:ext uri="{FF2B5EF4-FFF2-40B4-BE49-F238E27FC236}">
                <a16:creationId xmlns:a16="http://schemas.microsoft.com/office/drawing/2014/main" id="{56417FB2-9494-408B-94EE-C0D3B946FA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4175" y="3114676"/>
            <a:ext cx="17970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GB" altLang="en-US">
                <a:effectLst>
                  <a:outerShdw blurRad="38100" dist="38100" dir="2700000" algn="tl">
                    <a:srgbClr val="000000"/>
                  </a:outerShdw>
                </a:effectLst>
              </a:rPr>
              <a:t>Beam expander</a:t>
            </a:r>
            <a:endParaRPr lang="en-US" altLang="en-US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31081" name="Text Box 9">
            <a:extLst>
              <a:ext uri="{FF2B5EF4-FFF2-40B4-BE49-F238E27FC236}">
                <a16:creationId xmlns:a16="http://schemas.microsoft.com/office/drawing/2014/main" id="{4C022D70-3238-4FA3-A273-9EFCFF053A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7350" y="1090613"/>
            <a:ext cx="12128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GB" altLang="en-US">
                <a:effectLst>
                  <a:outerShdw blurRad="38100" dist="38100" dir="2700000" algn="tl">
                    <a:srgbClr val="000000"/>
                  </a:outerShdw>
                </a:effectLst>
              </a:rPr>
              <a:t>Collimator</a:t>
            </a:r>
            <a:endParaRPr lang="en-US" altLang="en-US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31082" name="Text Box 10">
            <a:extLst>
              <a:ext uri="{FF2B5EF4-FFF2-40B4-BE49-F238E27FC236}">
                <a16:creationId xmlns:a16="http://schemas.microsoft.com/office/drawing/2014/main" id="{3D6E0C13-9599-44EE-919D-1702748851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22750" y="4075113"/>
            <a:ext cx="1784350" cy="1027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GB" altLang="en-US">
                <a:effectLst>
                  <a:outerShdw blurRad="38100" dist="38100" dir="2700000" algn="tl">
                    <a:srgbClr val="000000"/>
                  </a:outerShdw>
                </a:effectLst>
              </a:rPr>
              <a:t>Capacitance</a:t>
            </a:r>
          </a:p>
          <a:p>
            <a:pPr eaLnBrk="1" hangingPunct="1">
              <a:spcBef>
                <a:spcPct val="20000"/>
              </a:spcBef>
            </a:pPr>
            <a:r>
              <a:rPr lang="en-GB" altLang="en-US">
                <a:effectLst>
                  <a:outerShdw blurRad="38100" dist="38100" dir="2700000" algn="tl">
                    <a:srgbClr val="000000"/>
                  </a:outerShdw>
                </a:effectLst>
              </a:rPr>
              <a:t>- stabilised </a:t>
            </a:r>
          </a:p>
          <a:p>
            <a:pPr eaLnBrk="1" hangingPunct="1">
              <a:spcBef>
                <a:spcPct val="20000"/>
              </a:spcBef>
            </a:pPr>
            <a:r>
              <a:rPr lang="en-GB" altLang="en-US">
                <a:effectLst>
                  <a:outerShdw blurRad="38100" dist="38100" dir="2700000" algn="tl">
                    <a:srgbClr val="000000"/>
                  </a:outerShdw>
                </a:effectLst>
              </a:rPr>
              <a:t>scanning etalon</a:t>
            </a:r>
            <a:endParaRPr lang="en-US" altLang="en-US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31083" name="Text Box 11">
            <a:extLst>
              <a:ext uri="{FF2B5EF4-FFF2-40B4-BE49-F238E27FC236}">
                <a16:creationId xmlns:a16="http://schemas.microsoft.com/office/drawing/2014/main" id="{B3C75BD4-9668-4D6D-A262-11F3E0365D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0050" y="5413376"/>
            <a:ext cx="1238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GB" altLang="en-US">
                <a:effectLst>
                  <a:outerShdw blurRad="38100" dist="38100" dir="2700000" algn="tl">
                    <a:srgbClr val="000000"/>
                  </a:outerShdw>
                </a:effectLst>
              </a:rPr>
              <a:t>Telescope</a:t>
            </a:r>
            <a:endParaRPr lang="en-US" altLang="en-US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31084" name="Text Box 12">
            <a:extLst>
              <a:ext uri="{FF2B5EF4-FFF2-40B4-BE49-F238E27FC236}">
                <a16:creationId xmlns:a16="http://schemas.microsoft.com/office/drawing/2014/main" id="{F233F7E1-CEF6-4F90-8B1C-D47887CFD0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4175" y="6284913"/>
            <a:ext cx="21399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GB" altLang="en-US">
                <a:effectLst>
                  <a:outerShdw blurRad="38100" dist="38100" dir="2700000" algn="tl">
                    <a:srgbClr val="000000"/>
                  </a:outerShdw>
                </a:effectLst>
              </a:rPr>
              <a:t>Andor iXon camera</a:t>
            </a:r>
            <a:endParaRPr lang="en-US" altLang="en-US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31085" name="Text Box 13">
            <a:extLst>
              <a:ext uri="{FF2B5EF4-FFF2-40B4-BE49-F238E27FC236}">
                <a16:creationId xmlns:a16="http://schemas.microsoft.com/office/drawing/2014/main" id="{3FA35878-91C0-4882-9ABF-4C0BDB030F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1914" y="766763"/>
            <a:ext cx="4071937" cy="2468562"/>
          </a:xfrm>
          <a:prstGeom prst="rect">
            <a:avLst/>
          </a:prstGeom>
          <a:noFill/>
          <a:ln w="38100" algn="ctr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endParaRPr lang="en-GB" altLang="en-US" sz="1200">
              <a:solidFill>
                <a:srgbClr val="ED171C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algn="ctr" eaLnBrk="1" hangingPunct="1">
              <a:spcBef>
                <a:spcPct val="20000"/>
              </a:spcBef>
            </a:pPr>
            <a:r>
              <a:rPr lang="en-GB" altLang="en-US" sz="3600">
                <a:solidFill>
                  <a:srgbClr val="ED171C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SCANDI</a:t>
            </a:r>
          </a:p>
          <a:p>
            <a:pPr eaLnBrk="1" hangingPunct="1">
              <a:spcBef>
                <a:spcPct val="20000"/>
              </a:spcBef>
            </a:pPr>
            <a:endParaRPr lang="en-GB" altLang="en-US" sz="1000"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algn="ctr" eaLnBrk="1" hangingPunct="1">
              <a:spcBef>
                <a:spcPct val="20000"/>
              </a:spcBef>
            </a:pPr>
            <a:r>
              <a:rPr lang="en-GB" altLang="en-US" sz="2400">
                <a:effectLst>
                  <a:outerShdw blurRad="38100" dist="38100" dir="2700000" algn="tl">
                    <a:srgbClr val="000000"/>
                  </a:outerShdw>
                </a:effectLst>
              </a:rPr>
              <a:t>A </a:t>
            </a:r>
            <a:r>
              <a:rPr lang="en-GB" altLang="en-US" sz="2400">
                <a:solidFill>
                  <a:srgbClr val="ED171C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Scan</a:t>
            </a:r>
            <a:r>
              <a:rPr lang="en-GB" altLang="en-US" sz="2400">
                <a:effectLst>
                  <a:outerShdw blurRad="38100" dist="38100" dir="2700000" algn="tl">
                    <a:srgbClr val="000000"/>
                  </a:outerShdw>
                </a:effectLst>
              </a:rPr>
              <a:t>ning </a:t>
            </a:r>
            <a:r>
              <a:rPr lang="en-GB" altLang="en-US" sz="2400">
                <a:solidFill>
                  <a:srgbClr val="ED171C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D</a:t>
            </a:r>
            <a:r>
              <a:rPr lang="en-GB" altLang="en-US" sz="2400">
                <a:effectLst>
                  <a:outerShdw blurRad="38100" dist="38100" dir="2700000" algn="tl">
                    <a:srgbClr val="000000"/>
                  </a:outerShdw>
                </a:effectLst>
              </a:rPr>
              <a:t>oppler </a:t>
            </a:r>
            <a:r>
              <a:rPr lang="en-GB" altLang="en-US" sz="2400">
                <a:solidFill>
                  <a:srgbClr val="ED171C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I</a:t>
            </a:r>
            <a:r>
              <a:rPr lang="en-GB" altLang="en-US" sz="2400">
                <a:effectLst>
                  <a:outerShdw blurRad="38100" dist="38100" dir="2700000" algn="tl">
                    <a:srgbClr val="000000"/>
                  </a:outerShdw>
                </a:effectLst>
              </a:rPr>
              <a:t>mager</a:t>
            </a:r>
          </a:p>
          <a:p>
            <a:pPr algn="ctr" eaLnBrk="1" hangingPunct="1">
              <a:spcBef>
                <a:spcPct val="20000"/>
              </a:spcBef>
            </a:pPr>
            <a:r>
              <a:rPr lang="en-GB" altLang="en-US" sz="2400">
                <a:effectLst>
                  <a:outerShdw blurRad="38100" dist="38100" dir="2700000" algn="tl">
                    <a:srgbClr val="000000"/>
                  </a:outerShdw>
                </a:effectLst>
              </a:rPr>
              <a:t>For </a:t>
            </a:r>
            <a:r>
              <a:rPr lang="en-GB" altLang="en-US" sz="2400">
                <a:solidFill>
                  <a:srgbClr val="ED171C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Scandi</a:t>
            </a:r>
            <a:r>
              <a:rPr lang="en-GB" altLang="en-US" sz="2400">
                <a:effectLst>
                  <a:outerShdw blurRad="38100" dist="38100" dir="2700000" algn="tl">
                    <a:srgbClr val="000000"/>
                  </a:outerShdw>
                </a:effectLst>
              </a:rPr>
              <a:t>navia</a:t>
            </a:r>
          </a:p>
          <a:p>
            <a:pPr algn="ctr" eaLnBrk="1" hangingPunct="1">
              <a:spcBef>
                <a:spcPct val="20000"/>
              </a:spcBef>
            </a:pPr>
            <a:endParaRPr lang="en-US" altLang="en-US" sz="240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31086" name="Text Box 14">
            <a:extLst>
              <a:ext uri="{FF2B5EF4-FFF2-40B4-BE49-F238E27FC236}">
                <a16:creationId xmlns:a16="http://schemas.microsoft.com/office/drawing/2014/main" id="{078A6213-D262-4517-96C0-4537055D67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27788" y="3575051"/>
            <a:ext cx="4049712" cy="3032125"/>
          </a:xfrm>
          <a:prstGeom prst="rect">
            <a:avLst/>
          </a:prstGeom>
          <a:noFill/>
          <a:ln w="38100" algn="ctr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20000"/>
              </a:spcBef>
            </a:pPr>
            <a:endParaRPr lang="en-GB" altLang="en-US" sz="1400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Dotum" panose="020B0600000101010101" pitchFamily="34" charset="-127"/>
            </a:endParaRPr>
          </a:p>
          <a:p>
            <a:pPr algn="ctr" eaLnBrk="1" fontAlgn="ctr" hangingPunct="1"/>
            <a:r>
              <a:rPr lang="en-GB" altLang="en-US" sz="1600"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Dotum" panose="020B0600000101010101" pitchFamily="34" charset="-127"/>
              </a:rPr>
              <a:t>  </a:t>
            </a:r>
            <a:r>
              <a:rPr lang="en-GB" altLang="en-US" sz="1600">
                <a:effectLst>
                  <a:outerShdw blurRad="38100" dist="38100" dir="2700000" algn="tl">
                    <a:srgbClr val="000000"/>
                  </a:outerShdw>
                </a:effectLst>
                <a:ea typeface="SimSun" panose="02010600030101010101" pitchFamily="2" charset="-122"/>
                <a:cs typeface="Tahoma" panose="020B0604030504040204" pitchFamily="34" charset="0"/>
              </a:rPr>
              <a:t>SCANDI will provide</a:t>
            </a:r>
          </a:p>
          <a:p>
            <a:pPr algn="ctr" eaLnBrk="1" fontAlgn="ctr" hangingPunct="1"/>
            <a:r>
              <a:rPr lang="en-GB" altLang="en-US" sz="1600">
                <a:effectLst>
                  <a:outerShdw blurRad="38100" dist="38100" dir="2700000" algn="tl">
                    <a:srgbClr val="000000"/>
                  </a:outerShdw>
                </a:effectLst>
                <a:ea typeface="SimSun" panose="02010600030101010101" pitchFamily="2" charset="-122"/>
                <a:cs typeface="Tahoma" panose="020B0604030504040204" pitchFamily="34" charset="0"/>
              </a:rPr>
              <a:t> a 25-zone all-sky map</a:t>
            </a:r>
          </a:p>
          <a:p>
            <a:pPr algn="ctr" eaLnBrk="1" fontAlgn="ctr" hangingPunct="1"/>
            <a:r>
              <a:rPr lang="en-GB" altLang="en-US" sz="1600">
                <a:effectLst>
                  <a:outerShdw blurRad="38100" dist="38100" dir="2700000" algn="tl">
                    <a:srgbClr val="000000"/>
                  </a:outerShdw>
                </a:effectLst>
                <a:ea typeface="SimSun" panose="02010600030101010101" pitchFamily="2" charset="-122"/>
                <a:cs typeface="Tahoma" panose="020B0604030504040204" pitchFamily="34" charset="0"/>
              </a:rPr>
              <a:t> of winds and temperatures in the thermosphere by measuring the</a:t>
            </a:r>
          </a:p>
          <a:p>
            <a:pPr algn="ctr" eaLnBrk="1" fontAlgn="ctr" hangingPunct="1"/>
            <a:r>
              <a:rPr lang="en-GB" altLang="en-US" sz="1600">
                <a:effectLst>
                  <a:outerShdw blurRad="38100" dist="38100" dir="2700000" algn="tl">
                    <a:srgbClr val="000000"/>
                  </a:outerShdw>
                </a:effectLst>
                <a:ea typeface="SimSun" panose="02010600030101010101" pitchFamily="2" charset="-122"/>
                <a:cs typeface="Tahoma" panose="020B0604030504040204" pitchFamily="34" charset="0"/>
              </a:rPr>
              <a:t>630nm oxygen emission line.</a:t>
            </a:r>
          </a:p>
          <a:p>
            <a:pPr algn="ctr" eaLnBrk="1" fontAlgn="ctr" hangingPunct="1"/>
            <a:r>
              <a:rPr lang="en-GB" altLang="en-US" sz="1600">
                <a:effectLst>
                  <a:outerShdw blurRad="38100" dist="38100" dir="2700000" algn="tl">
                    <a:srgbClr val="000000"/>
                  </a:outerShdw>
                </a:effectLst>
                <a:ea typeface="SimSun" panose="02010600030101010101" pitchFamily="2" charset="-122"/>
                <a:cs typeface="Tahoma" panose="020B0604030504040204" pitchFamily="34" charset="0"/>
              </a:rPr>
              <a:t> </a:t>
            </a:r>
          </a:p>
          <a:p>
            <a:pPr algn="ctr" eaLnBrk="1" fontAlgn="ctr" hangingPunct="1"/>
            <a:r>
              <a:rPr lang="en-GB" altLang="en-US" sz="1600">
                <a:effectLst>
                  <a:outerShdw blurRad="38100" dist="38100" dir="2700000" algn="tl">
                    <a:srgbClr val="000000"/>
                  </a:outerShdw>
                </a:effectLst>
                <a:ea typeface="SimSun" panose="02010600030101010101" pitchFamily="2" charset="-122"/>
                <a:cs typeface="Tahoma" panose="020B0604030504040204" pitchFamily="34" charset="0"/>
              </a:rPr>
              <a:t>It combines many consecutive</a:t>
            </a:r>
          </a:p>
          <a:p>
            <a:pPr algn="ctr" eaLnBrk="1" fontAlgn="ctr" hangingPunct="1"/>
            <a:r>
              <a:rPr lang="en-GB" altLang="en-US" sz="1600">
                <a:effectLst>
                  <a:outerShdw blurRad="38100" dist="38100" dir="2700000" algn="tl">
                    <a:srgbClr val="000000"/>
                  </a:outerShdw>
                </a:effectLst>
                <a:ea typeface="SimSun" panose="02010600030101010101" pitchFamily="2" charset="-122"/>
                <a:cs typeface="Tahoma" panose="020B0604030504040204" pitchFamily="34" charset="0"/>
              </a:rPr>
              <a:t> images, for which it relies </a:t>
            </a:r>
          </a:p>
          <a:p>
            <a:pPr algn="ctr" eaLnBrk="1" fontAlgn="ctr" hangingPunct="1"/>
            <a:r>
              <a:rPr lang="en-GB" altLang="en-US" sz="1600">
                <a:effectLst>
                  <a:outerShdw blurRad="38100" dist="38100" dir="2700000" algn="tl">
                    <a:srgbClr val="000000"/>
                  </a:outerShdw>
                </a:effectLst>
                <a:ea typeface="SimSun" panose="02010600030101010101" pitchFamily="2" charset="-122"/>
                <a:cs typeface="Tahoma" panose="020B0604030504040204" pitchFamily="34" charset="0"/>
              </a:rPr>
              <a:t>on the high frame rate and </a:t>
            </a:r>
          </a:p>
          <a:p>
            <a:pPr algn="ctr" eaLnBrk="1" fontAlgn="ctr" hangingPunct="1"/>
            <a:r>
              <a:rPr lang="en-GB" altLang="en-US" sz="1600">
                <a:effectLst>
                  <a:outerShdw blurRad="38100" dist="38100" dir="2700000" algn="tl">
                    <a:srgbClr val="000000"/>
                  </a:outerShdw>
                </a:effectLst>
                <a:ea typeface="SimSun" panose="02010600030101010101" pitchFamily="2" charset="-122"/>
                <a:cs typeface="Tahoma" panose="020B0604030504040204" pitchFamily="34" charset="0"/>
              </a:rPr>
              <a:t>low s/n ratio of EMCCDs</a:t>
            </a:r>
          </a:p>
          <a:p>
            <a:pPr algn="ctr" eaLnBrk="1" fontAlgn="ctr" hangingPunct="1"/>
            <a:r>
              <a:rPr lang="en-GB" altLang="en-US" sz="1600">
                <a:effectLst>
                  <a:outerShdw blurRad="38100" dist="38100" dir="2700000" algn="tl">
                    <a:srgbClr val="000000"/>
                  </a:outerShdw>
                </a:effectLst>
                <a:ea typeface="SimSun" panose="02010600030101010101" pitchFamily="2" charset="-122"/>
                <a:cs typeface="Tahoma" panose="020B0604030504040204" pitchFamily="34" charset="0"/>
              </a:rPr>
              <a:t> </a:t>
            </a:r>
            <a:endParaRPr lang="en-US" altLang="en-US" sz="1600">
              <a:effectLst>
                <a:outerShdw blurRad="38100" dist="38100" dir="2700000" algn="tl">
                  <a:srgbClr val="000000"/>
                </a:outerShdw>
              </a:effectLst>
              <a:ea typeface="SimSun" panose="02010600030101010101" pitchFamily="2" charset="-122"/>
              <a:cs typeface="Tahoma" panose="020B060403050404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554" name="Picture 2">
            <a:extLst>
              <a:ext uri="{FF2B5EF4-FFF2-40B4-BE49-F238E27FC236}">
                <a16:creationId xmlns:a16="http://schemas.microsoft.com/office/drawing/2014/main" id="{71BDE8A9-F941-4CCE-AF5A-C86185E9C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6" y="66676"/>
            <a:ext cx="6837363" cy="68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1555" name="Group 3">
            <a:extLst>
              <a:ext uri="{FF2B5EF4-FFF2-40B4-BE49-F238E27FC236}">
                <a16:creationId xmlns:a16="http://schemas.microsoft.com/office/drawing/2014/main" id="{1B5FE536-B034-48A3-84B2-4827513FDCEE}"/>
              </a:ext>
            </a:extLst>
          </p:cNvPr>
          <p:cNvGrpSpPr>
            <a:grpSpLocks/>
          </p:cNvGrpSpPr>
          <p:nvPr/>
        </p:nvGrpSpPr>
        <p:grpSpPr bwMode="auto">
          <a:xfrm>
            <a:off x="3960813" y="1311276"/>
            <a:ext cx="4229100" cy="4410075"/>
            <a:chOff x="1548" y="771"/>
            <a:chExt cx="2664" cy="2778"/>
          </a:xfrm>
        </p:grpSpPr>
        <p:sp>
          <p:nvSpPr>
            <p:cNvPr id="151556" name="Oval 4">
              <a:extLst>
                <a:ext uri="{FF2B5EF4-FFF2-40B4-BE49-F238E27FC236}">
                  <a16:creationId xmlns:a16="http://schemas.microsoft.com/office/drawing/2014/main" id="{28D13728-30DD-46C5-9079-4B9377EBA08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flipV="1">
              <a:off x="1548" y="2115"/>
              <a:ext cx="73" cy="73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 w="38100">
              <a:solidFill>
                <a:srgbClr val="FFCC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rot="10800000" wrap="none" anchor="ctr"/>
            <a:lstStyle/>
            <a:p>
              <a:pPr algn="ctr" eaLnBrk="1" hangingPunct="1"/>
              <a:endParaRPr lang="en-GB" altLang="en-US">
                <a:latin typeface="Arial" panose="020B0604020202020204" pitchFamily="34" charset="0"/>
              </a:endParaRPr>
            </a:p>
          </p:txBody>
        </p:sp>
        <p:sp>
          <p:nvSpPr>
            <p:cNvPr id="151557" name="Oval 5">
              <a:extLst>
                <a:ext uri="{FF2B5EF4-FFF2-40B4-BE49-F238E27FC236}">
                  <a16:creationId xmlns:a16="http://schemas.microsoft.com/office/drawing/2014/main" id="{4ADDFBDC-AC6A-4203-A4AD-210F7191EA5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flipV="1">
              <a:off x="4144" y="2120"/>
              <a:ext cx="68" cy="68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 w="38100">
              <a:solidFill>
                <a:srgbClr val="FFCC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51558" name="Oval 6">
              <a:extLst>
                <a:ext uri="{FF2B5EF4-FFF2-40B4-BE49-F238E27FC236}">
                  <a16:creationId xmlns:a16="http://schemas.microsoft.com/office/drawing/2014/main" id="{27856595-5B69-4EBD-8438-2932B5FF9D8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flipV="1">
              <a:off x="2823" y="771"/>
              <a:ext cx="73" cy="73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 w="38100">
              <a:solidFill>
                <a:srgbClr val="FFCC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51559" name="Oval 7">
              <a:extLst>
                <a:ext uri="{FF2B5EF4-FFF2-40B4-BE49-F238E27FC236}">
                  <a16:creationId xmlns:a16="http://schemas.microsoft.com/office/drawing/2014/main" id="{263FE823-15D3-4DE6-BE68-F821B943B55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flipV="1">
              <a:off x="2835" y="2115"/>
              <a:ext cx="73" cy="73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 w="38100">
              <a:solidFill>
                <a:srgbClr val="FFCC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51560" name="Oval 8">
              <a:extLst>
                <a:ext uri="{FF2B5EF4-FFF2-40B4-BE49-F238E27FC236}">
                  <a16:creationId xmlns:a16="http://schemas.microsoft.com/office/drawing/2014/main" id="{F3934EEC-5A15-4FAA-AE59-C4E31C5A185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flipV="1">
              <a:off x="2823" y="3476"/>
              <a:ext cx="73" cy="73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 w="38100">
              <a:solidFill>
                <a:srgbClr val="FFCC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51561" name="Oval 9">
              <a:extLst>
                <a:ext uri="{FF2B5EF4-FFF2-40B4-BE49-F238E27FC236}">
                  <a16:creationId xmlns:a16="http://schemas.microsoft.com/office/drawing/2014/main" id="{94DCB368-8402-49B6-9D01-578E83ECE89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flipV="1">
              <a:off x="1888" y="1139"/>
              <a:ext cx="73" cy="73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 w="38100">
              <a:solidFill>
                <a:srgbClr val="FFCC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51562" name="Oval 10">
              <a:extLst>
                <a:ext uri="{FF2B5EF4-FFF2-40B4-BE49-F238E27FC236}">
                  <a16:creationId xmlns:a16="http://schemas.microsoft.com/office/drawing/2014/main" id="{79957136-9CD2-4594-A3CC-E7D347EC64E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flipV="1">
              <a:off x="1871" y="3067"/>
              <a:ext cx="73" cy="73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 w="38100">
              <a:solidFill>
                <a:srgbClr val="FFCC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pic>
        <p:nvPicPr>
          <p:cNvPr id="151563" name="Picture 11">
            <a:extLst>
              <a:ext uri="{FF2B5EF4-FFF2-40B4-BE49-F238E27FC236}">
                <a16:creationId xmlns:a16="http://schemas.microsoft.com/office/drawing/2014/main" id="{639609B3-CDCE-4B73-833C-824889868D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6" y="57151"/>
            <a:ext cx="6837363" cy="68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564" name="Picture 12">
            <a:extLst>
              <a:ext uri="{FF2B5EF4-FFF2-40B4-BE49-F238E27FC236}">
                <a16:creationId xmlns:a16="http://schemas.microsoft.com/office/drawing/2014/main" id="{0FF84D7B-31B5-47A3-A417-CCDCB1BF6C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6" y="57151"/>
            <a:ext cx="6837363" cy="68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565" name="Picture 13">
            <a:extLst>
              <a:ext uri="{FF2B5EF4-FFF2-40B4-BE49-F238E27FC236}">
                <a16:creationId xmlns:a16="http://schemas.microsoft.com/office/drawing/2014/main" id="{B80D1D46-BDE5-40DF-A4F2-AF130D9AB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6" y="57151"/>
            <a:ext cx="6837363" cy="68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566" name="Picture 14">
            <a:extLst>
              <a:ext uri="{FF2B5EF4-FFF2-40B4-BE49-F238E27FC236}">
                <a16:creationId xmlns:a16="http://schemas.microsoft.com/office/drawing/2014/main" id="{2B8FD61B-A65B-426A-941B-84C3D455BA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6" y="57151"/>
            <a:ext cx="6837363" cy="68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567" name="Picture 15">
            <a:extLst>
              <a:ext uri="{FF2B5EF4-FFF2-40B4-BE49-F238E27FC236}">
                <a16:creationId xmlns:a16="http://schemas.microsoft.com/office/drawing/2014/main" id="{C448F49C-2DF1-4D99-9075-A37E1DC17E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6" y="57151"/>
            <a:ext cx="6837363" cy="68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568" name="Picture 16">
            <a:extLst>
              <a:ext uri="{FF2B5EF4-FFF2-40B4-BE49-F238E27FC236}">
                <a16:creationId xmlns:a16="http://schemas.microsoft.com/office/drawing/2014/main" id="{408E926A-CA56-4554-A276-4173915441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6" y="57151"/>
            <a:ext cx="6837363" cy="68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569" name="Picture 17">
            <a:extLst>
              <a:ext uri="{FF2B5EF4-FFF2-40B4-BE49-F238E27FC236}">
                <a16:creationId xmlns:a16="http://schemas.microsoft.com/office/drawing/2014/main" id="{C8FD782B-36B7-4A1E-8187-FE06DB63AE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6" y="57151"/>
            <a:ext cx="6837363" cy="68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570" name="Picture 18">
            <a:extLst>
              <a:ext uri="{FF2B5EF4-FFF2-40B4-BE49-F238E27FC236}">
                <a16:creationId xmlns:a16="http://schemas.microsoft.com/office/drawing/2014/main" id="{53739E68-B3E5-4FA5-8BA7-05F6AD2DF3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6" y="57151"/>
            <a:ext cx="6837363" cy="68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571" name="Picture 19">
            <a:extLst>
              <a:ext uri="{FF2B5EF4-FFF2-40B4-BE49-F238E27FC236}">
                <a16:creationId xmlns:a16="http://schemas.microsoft.com/office/drawing/2014/main" id="{1F1B3AE9-5A6C-47F1-AE30-BE539A270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6" y="57151"/>
            <a:ext cx="6837363" cy="68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572" name="Picture 20">
            <a:extLst>
              <a:ext uri="{FF2B5EF4-FFF2-40B4-BE49-F238E27FC236}">
                <a16:creationId xmlns:a16="http://schemas.microsoft.com/office/drawing/2014/main" id="{D442F548-4B0B-4B01-907D-1939B82512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6" y="57151"/>
            <a:ext cx="6837363" cy="68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573" name="Picture 21">
            <a:extLst>
              <a:ext uri="{FF2B5EF4-FFF2-40B4-BE49-F238E27FC236}">
                <a16:creationId xmlns:a16="http://schemas.microsoft.com/office/drawing/2014/main" id="{A042442E-3377-42DC-B89A-5607EB2FB1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6" y="57151"/>
            <a:ext cx="6837363" cy="68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574" name="Picture 22">
            <a:extLst>
              <a:ext uri="{FF2B5EF4-FFF2-40B4-BE49-F238E27FC236}">
                <a16:creationId xmlns:a16="http://schemas.microsoft.com/office/drawing/2014/main" id="{78AC5F03-F244-417D-B934-791E17B8B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6" y="57151"/>
            <a:ext cx="6837363" cy="68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575" name="Picture 23">
            <a:extLst>
              <a:ext uri="{FF2B5EF4-FFF2-40B4-BE49-F238E27FC236}">
                <a16:creationId xmlns:a16="http://schemas.microsoft.com/office/drawing/2014/main" id="{3F823A78-6121-4C41-B97F-B893B9470C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6" y="57151"/>
            <a:ext cx="6837363" cy="68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576" name="Picture 24">
            <a:extLst>
              <a:ext uri="{FF2B5EF4-FFF2-40B4-BE49-F238E27FC236}">
                <a16:creationId xmlns:a16="http://schemas.microsoft.com/office/drawing/2014/main" id="{159409B2-EF86-4835-AA6C-9E89D8C78C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6" y="57151"/>
            <a:ext cx="6837363" cy="68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577" name="Picture 25">
            <a:extLst>
              <a:ext uri="{FF2B5EF4-FFF2-40B4-BE49-F238E27FC236}">
                <a16:creationId xmlns:a16="http://schemas.microsoft.com/office/drawing/2014/main" id="{8FB05CBE-C369-414E-8403-9AD8B07C24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6" y="57151"/>
            <a:ext cx="6837363" cy="68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578" name="Picture 26">
            <a:extLst>
              <a:ext uri="{FF2B5EF4-FFF2-40B4-BE49-F238E27FC236}">
                <a16:creationId xmlns:a16="http://schemas.microsoft.com/office/drawing/2014/main" id="{F80E1F04-743F-4C4C-89E9-6694FBDBE9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6" y="57151"/>
            <a:ext cx="6837363" cy="68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579" name="Picture 27">
            <a:extLst>
              <a:ext uri="{FF2B5EF4-FFF2-40B4-BE49-F238E27FC236}">
                <a16:creationId xmlns:a16="http://schemas.microsoft.com/office/drawing/2014/main" id="{1967730E-52CC-4004-9656-B4B6C889F7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6" y="57151"/>
            <a:ext cx="6837363" cy="68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580" name="Picture 28">
            <a:extLst>
              <a:ext uri="{FF2B5EF4-FFF2-40B4-BE49-F238E27FC236}">
                <a16:creationId xmlns:a16="http://schemas.microsoft.com/office/drawing/2014/main" id="{45B0A0B1-2411-4D6A-9731-C6566731B2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6" y="57151"/>
            <a:ext cx="6837363" cy="68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581" name="Picture 29">
            <a:extLst>
              <a:ext uri="{FF2B5EF4-FFF2-40B4-BE49-F238E27FC236}">
                <a16:creationId xmlns:a16="http://schemas.microsoft.com/office/drawing/2014/main" id="{DD020B6F-CE7C-4ECD-A242-774A81C85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6" y="57151"/>
            <a:ext cx="6837363" cy="68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582" name="Picture 30">
            <a:extLst>
              <a:ext uri="{FF2B5EF4-FFF2-40B4-BE49-F238E27FC236}">
                <a16:creationId xmlns:a16="http://schemas.microsoft.com/office/drawing/2014/main" id="{A463CC52-664E-4A56-ACEF-3FE80DA944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6" y="57151"/>
            <a:ext cx="6837363" cy="68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583" name="Picture 31">
            <a:extLst>
              <a:ext uri="{FF2B5EF4-FFF2-40B4-BE49-F238E27FC236}">
                <a16:creationId xmlns:a16="http://schemas.microsoft.com/office/drawing/2014/main" id="{BC9E8032-0EC7-4B56-AE50-9C8A5ECC2C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526" y="57151"/>
            <a:ext cx="6837363" cy="68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1584" name="Group 32">
            <a:extLst>
              <a:ext uri="{FF2B5EF4-FFF2-40B4-BE49-F238E27FC236}">
                <a16:creationId xmlns:a16="http://schemas.microsoft.com/office/drawing/2014/main" id="{2AF93440-D3E4-43A5-8734-B6C7D8E74AF3}"/>
              </a:ext>
            </a:extLst>
          </p:cNvPr>
          <p:cNvGrpSpPr>
            <a:grpSpLocks/>
          </p:cNvGrpSpPr>
          <p:nvPr/>
        </p:nvGrpSpPr>
        <p:grpSpPr bwMode="auto">
          <a:xfrm>
            <a:off x="2619375" y="28575"/>
            <a:ext cx="6853238" cy="6858000"/>
            <a:chOff x="708" y="0"/>
            <a:chExt cx="4317" cy="4320"/>
          </a:xfrm>
        </p:grpSpPr>
        <p:sp>
          <p:nvSpPr>
            <p:cNvPr id="151585" name="Oval 33">
              <a:extLst>
                <a:ext uri="{FF2B5EF4-FFF2-40B4-BE49-F238E27FC236}">
                  <a16:creationId xmlns:a16="http://schemas.microsoft.com/office/drawing/2014/main" id="{E72DA016-7508-4259-AFCE-018E1AC204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2" y="593"/>
              <a:ext cx="3179" cy="3177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 w="254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51586" name="Oval 34">
              <a:extLst>
                <a:ext uri="{FF2B5EF4-FFF2-40B4-BE49-F238E27FC236}">
                  <a16:creationId xmlns:a16="http://schemas.microsoft.com/office/drawing/2014/main" id="{5666C675-3C3A-468B-ABB3-D521CE6FE6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9" y="1133"/>
              <a:ext cx="2066" cy="2076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 w="254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51587" name="Oval 35">
              <a:extLst>
                <a:ext uri="{FF2B5EF4-FFF2-40B4-BE49-F238E27FC236}">
                  <a16:creationId xmlns:a16="http://schemas.microsoft.com/office/drawing/2014/main" id="{293C2AEF-7A87-45B7-A1B1-2D405C87E3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7" y="1763"/>
              <a:ext cx="865" cy="851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 w="254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51588" name="Line 36">
              <a:extLst>
                <a:ext uri="{FF2B5EF4-FFF2-40B4-BE49-F238E27FC236}">
                  <a16:creationId xmlns:a16="http://schemas.microsoft.com/office/drawing/2014/main" id="{1B68166E-34C2-4CBD-8105-89AC35AF3B1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70" y="2614"/>
              <a:ext cx="0" cy="1706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1589" name="Line 37">
              <a:extLst>
                <a:ext uri="{FF2B5EF4-FFF2-40B4-BE49-F238E27FC236}">
                  <a16:creationId xmlns:a16="http://schemas.microsoft.com/office/drawing/2014/main" id="{A2A7558A-E2B9-4EA5-8426-0A6601D157D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70" y="13"/>
              <a:ext cx="0" cy="1750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1590" name="Line 38">
              <a:extLst>
                <a:ext uri="{FF2B5EF4-FFF2-40B4-BE49-F238E27FC236}">
                  <a16:creationId xmlns:a16="http://schemas.microsoft.com/office/drawing/2014/main" id="{EFB97551-9066-41D8-8DBC-9C3C2BAC137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8" y="2189"/>
              <a:ext cx="1739" cy="0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1591" name="Line 39">
              <a:extLst>
                <a:ext uri="{FF2B5EF4-FFF2-40B4-BE49-F238E27FC236}">
                  <a16:creationId xmlns:a16="http://schemas.microsoft.com/office/drawing/2014/main" id="{1F992D2E-8F7C-4F2E-BE89-DD4097F9C64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312" y="2189"/>
              <a:ext cx="1686" cy="0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1592" name="Line 40">
              <a:extLst>
                <a:ext uri="{FF2B5EF4-FFF2-40B4-BE49-F238E27FC236}">
                  <a16:creationId xmlns:a16="http://schemas.microsoft.com/office/drawing/2014/main" id="{918CCC2B-1F02-44E1-8378-35064B5D09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6" y="2907"/>
              <a:ext cx="423" cy="407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1593" name="Line 41">
              <a:extLst>
                <a:ext uri="{FF2B5EF4-FFF2-40B4-BE49-F238E27FC236}">
                  <a16:creationId xmlns:a16="http://schemas.microsoft.com/office/drawing/2014/main" id="{8E4E66FD-E89E-488C-9530-2DFD814E8F8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70" y="1045"/>
              <a:ext cx="380" cy="399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1594" name="Line 42">
              <a:extLst>
                <a:ext uri="{FF2B5EF4-FFF2-40B4-BE49-F238E27FC236}">
                  <a16:creationId xmlns:a16="http://schemas.microsoft.com/office/drawing/2014/main" id="{245B14C8-9BC8-4256-B592-25A72EF33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607" y="1055"/>
              <a:ext cx="379" cy="389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1595" name="Line 43">
              <a:extLst>
                <a:ext uri="{FF2B5EF4-FFF2-40B4-BE49-F238E27FC236}">
                  <a16:creationId xmlns:a16="http://schemas.microsoft.com/office/drawing/2014/main" id="{5317D4C4-6323-44EC-A183-B3CBCAB97EE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599" y="2915"/>
              <a:ext cx="388" cy="390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1596" name="Line 44">
              <a:extLst>
                <a:ext uri="{FF2B5EF4-FFF2-40B4-BE49-F238E27FC236}">
                  <a16:creationId xmlns:a16="http://schemas.microsoft.com/office/drawing/2014/main" id="{F030D297-78BE-461B-AC80-5E7EFD193A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668" y="311"/>
              <a:ext cx="319" cy="513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1597" name="Line 45">
              <a:extLst>
                <a:ext uri="{FF2B5EF4-FFF2-40B4-BE49-F238E27FC236}">
                  <a16:creationId xmlns:a16="http://schemas.microsoft.com/office/drawing/2014/main" id="{8E7F8993-5679-4101-A52F-37711B70A28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25" y="1116"/>
              <a:ext cx="538" cy="293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1598" name="Line 46">
              <a:extLst>
                <a:ext uri="{FF2B5EF4-FFF2-40B4-BE49-F238E27FC236}">
                  <a16:creationId xmlns:a16="http://schemas.microsoft.com/office/drawing/2014/main" id="{F1B80CCA-12E9-4B3B-8A2E-722AE02E7A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52" y="2977"/>
              <a:ext cx="458" cy="266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1599" name="Line 47">
              <a:extLst>
                <a:ext uri="{FF2B5EF4-FFF2-40B4-BE49-F238E27FC236}">
                  <a16:creationId xmlns:a16="http://schemas.microsoft.com/office/drawing/2014/main" id="{377F4D41-6ACE-4366-8704-B099B314490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86" y="3554"/>
              <a:ext cx="283" cy="442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1600" name="Line 48">
              <a:extLst>
                <a:ext uri="{FF2B5EF4-FFF2-40B4-BE49-F238E27FC236}">
                  <a16:creationId xmlns:a16="http://schemas.microsoft.com/office/drawing/2014/main" id="{46A7C00B-02AD-41EE-8560-1DFD7E539C4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753" y="3554"/>
              <a:ext cx="300" cy="443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1601" name="Line 49">
              <a:extLst>
                <a:ext uri="{FF2B5EF4-FFF2-40B4-BE49-F238E27FC236}">
                  <a16:creationId xmlns:a16="http://schemas.microsoft.com/office/drawing/2014/main" id="{8BCB4BB2-7737-4B8D-84C8-A452E94BF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21" y="2995"/>
              <a:ext cx="458" cy="266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1602" name="Oval 50">
              <a:extLst>
                <a:ext uri="{FF2B5EF4-FFF2-40B4-BE49-F238E27FC236}">
                  <a16:creationId xmlns:a16="http://schemas.microsoft.com/office/drawing/2014/main" id="{ABB8DC96-423D-43D6-9AAD-C3B45661B0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5" y="0"/>
              <a:ext cx="4290" cy="4307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 w="254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GB" dirty="0"/>
            </a:p>
          </p:txBody>
        </p:sp>
        <p:sp>
          <p:nvSpPr>
            <p:cNvPr id="151603" name="Line 51">
              <a:extLst>
                <a:ext uri="{FF2B5EF4-FFF2-40B4-BE49-F238E27FC236}">
                  <a16:creationId xmlns:a16="http://schemas.microsoft.com/office/drawing/2014/main" id="{CAF076F8-69D4-4182-9E8C-54CB10D8A89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85" y="1109"/>
              <a:ext cx="521" cy="293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51604" name="Line 52">
              <a:extLst>
                <a:ext uri="{FF2B5EF4-FFF2-40B4-BE49-F238E27FC236}">
                  <a16:creationId xmlns:a16="http://schemas.microsoft.com/office/drawing/2014/main" id="{EEC751DA-68A9-49DF-B9FB-B1B2E45B2A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70" y="330"/>
              <a:ext cx="319" cy="487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1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1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0"/>
                                        <p:tgtEl>
                                          <p:spTgt spid="151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5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5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56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5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6500"/>
                            </p:stCondLst>
                            <p:childTnLst>
                              <p:par>
                                <p:cTn id="6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7000"/>
                            </p:stCondLst>
                            <p:childTnLst>
                              <p:par>
                                <p:cTn id="6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7500"/>
                            </p:stCondLst>
                            <p:childTnLst>
                              <p:par>
                                <p:cTn id="6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 nodeType="afterGroup">
                            <p:stCondLst>
                              <p:cond delay="8000"/>
                            </p:stCondLst>
                            <p:childTnLst>
                              <p:par>
                                <p:cTn id="7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 nodeType="afterGroup">
                            <p:stCondLst>
                              <p:cond delay="8500"/>
                            </p:stCondLst>
                            <p:childTnLst>
                              <p:par>
                                <p:cTn id="7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 nodeType="afterGroup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7" name="Rectangle 7">
            <a:extLst>
              <a:ext uri="{FF2B5EF4-FFF2-40B4-BE49-F238E27FC236}">
                <a16:creationId xmlns:a16="http://schemas.microsoft.com/office/drawing/2014/main" id="{97B4252A-5082-41B3-8B2D-4390543B6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27350" y="549275"/>
            <a:ext cx="60325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1D1C28"/>
                </a:solidFill>
              </a14:hiddenFill>
            </a:ext>
            <a:ext uri="{91240B29-F687-4F45-9708-019B960494DF}">
              <a14:hiddenLine xmlns:a14="http://schemas.microsoft.com/office/drawing/2010/main" w="38100" cmpd="dbl">
                <a:solidFill>
                  <a:srgbClr val="54507E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GB" altLang="en-US" sz="2400" b="1">
                <a:solidFill>
                  <a:srgbClr val="D5D4D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cs typeface="Tahoma" panose="020B0604030504040204" pitchFamily="34" charset="0"/>
              </a:rPr>
              <a:t>Alaska Scanning Doppler Imager</a:t>
            </a:r>
          </a:p>
          <a:p>
            <a:pPr algn="ctr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GB" altLang="en-US" sz="2400" b="1">
                <a:solidFill>
                  <a:srgbClr val="D5D4D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cs typeface="Tahoma" panose="020B0604030504040204" pitchFamily="34" charset="0"/>
              </a:rPr>
              <a:t>(Mark Conde, La Trobe University)</a:t>
            </a:r>
          </a:p>
        </p:txBody>
      </p:sp>
      <p:pic>
        <p:nvPicPr>
          <p:cNvPr id="107530" name="movie_11-jan-2002.avi">
            <a:hlinkClick r:id="" action="ppaction://media"/>
            <a:extLst>
              <a:ext uri="{FF2B5EF4-FFF2-40B4-BE49-F238E27FC236}">
                <a16:creationId xmlns:a16="http://schemas.microsoft.com/office/drawing/2014/main" id="{DEF3F58E-DA6C-4052-8C6B-8D24CD58170B}"/>
              </a:ext>
            </a:extLst>
          </p:cNvPr>
          <p:cNvPicPr>
            <a:picLocks noChangeAspect="1" noChangeArrowheads="1"/>
          </p:cNvPicPr>
          <p:nvPr>
            <p:ph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566989" y="1844675"/>
            <a:ext cx="6950075" cy="4694238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00" fill="hold"/>
                                        <p:tgtEl>
                                          <p:spTgt spid="1075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0753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75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75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53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194</Words>
  <Application>Microsoft Office PowerPoint</Application>
  <PresentationFormat>Widescreen</PresentationFormat>
  <Paragraphs>45</Paragraphs>
  <Slides>4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McQuaid</dc:creator>
  <cp:lastModifiedBy>Anasuya</cp:lastModifiedBy>
  <cp:revision>2</cp:revision>
  <dcterms:created xsi:type="dcterms:W3CDTF">2021-07-08T17:31:11Z</dcterms:created>
  <dcterms:modified xsi:type="dcterms:W3CDTF">2021-07-08T17:36:59Z</dcterms:modified>
</cp:coreProperties>
</file>

<file path=docProps/thumbnail.jpeg>
</file>